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57" r:id="rId2"/>
    <p:sldId id="274" r:id="rId3"/>
    <p:sldId id="292" r:id="rId4"/>
    <p:sldId id="275" r:id="rId5"/>
    <p:sldId id="293" r:id="rId6"/>
    <p:sldId id="307" r:id="rId7"/>
    <p:sldId id="308" r:id="rId8"/>
    <p:sldId id="296" r:id="rId9"/>
    <p:sldId id="305" r:id="rId10"/>
    <p:sldId id="297" r:id="rId11"/>
    <p:sldId id="301" r:id="rId12"/>
    <p:sldId id="299" r:id="rId13"/>
    <p:sldId id="303" r:id="rId14"/>
    <p:sldId id="306" r:id="rId15"/>
    <p:sldId id="30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  <a:srgbClr val="A20000"/>
    <a:srgbClr val="3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50" autoAdjust="0"/>
  </p:normalViewPr>
  <p:slideViewPr>
    <p:cSldViewPr>
      <p:cViewPr varScale="1">
        <p:scale>
          <a:sx n="52" d="100"/>
          <a:sy n="52" d="100"/>
        </p:scale>
        <p:origin x="115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7"/>
    </p:cViewPr>
  </p:sorterViewPr>
  <p:notesViewPr>
    <p:cSldViewPr>
      <p:cViewPr varScale="1">
        <p:scale>
          <a:sx n="39" d="100"/>
          <a:sy n="39" d="100"/>
        </p:scale>
        <p:origin x="-2321" y="-5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AEE68-03F7-45D5-BEB6-75489B916B21}" type="datetimeFigureOut">
              <a:rPr lang="ru-RU" smtClean="0"/>
              <a:t>23.12.2022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FF336-AE0C-4803-BB08-630004DB4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590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84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18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77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87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17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082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55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69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68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06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38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1C2AC-C3AE-49AB-8839-F0480ED3CD10}" type="datetimeFigureOut">
              <a:rPr lang="ru-RU" smtClean="0"/>
              <a:t>23.12.2022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00407-D2C5-4A24-938C-7ECBE98018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86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.fu-lab.ru/dict?id=955582" TargetMode="External"/><Relationship Id="rId2" Type="http://schemas.openxmlformats.org/officeDocument/2006/relationships/hyperlink" Target="https://dict.fu-lab.ru/dict?id=997706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ylne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96944" cy="1152128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Марийский </a:t>
            </a: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научно-исследовательский институт </a:t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языка, литературы и истории им. </a:t>
            </a:r>
            <a:r>
              <a:rPr lang="ru-RU" sz="2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В.М.Васильева</a:t>
            </a:r>
            <a:r>
              <a:rPr lang="ru-RU" sz="2200" dirty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A2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51" y="2132856"/>
            <a:ext cx="9361040" cy="2808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  <a:r>
              <a:rPr lang="ru-RU" b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междисциплинарных исследований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21744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 smtClean="0">
                <a:latin typeface="Times New Roman"/>
                <a:ea typeface="Calibri"/>
              </a:rPr>
              <a:t>Государственная </a:t>
            </a:r>
            <a:r>
              <a:rPr lang="ru-RU" dirty="0">
                <a:latin typeface="Times New Roman"/>
                <a:ea typeface="Calibri"/>
              </a:rPr>
              <a:t>национальная политика Республики Марий Эл на 2013–2025 </a:t>
            </a:r>
            <a:r>
              <a:rPr lang="ru-RU" dirty="0" smtClean="0">
                <a:latin typeface="Times New Roman"/>
                <a:ea typeface="Calibri"/>
              </a:rPr>
              <a:t>годы</a:t>
            </a:r>
          </a:p>
          <a:p>
            <a:pPr marL="0" indent="0" algn="ctr">
              <a:spcBef>
                <a:spcPts val="600"/>
              </a:spcBef>
              <a:buNone/>
            </a:pPr>
            <a:endParaRPr lang="ru-RU" dirty="0" smtClean="0">
              <a:latin typeface="Times New Roman"/>
              <a:ea typeface="Calibri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  <a:tabLst>
                <a:tab pos="27051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Подпрограмма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Этнокультурное развитие, межнациональные и межконфессиональные отношения в Республике Марий Эл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93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836712"/>
            <a:ext cx="6192688" cy="5505476"/>
          </a:xfrm>
        </p:spPr>
        <p:txBody>
          <a:bodyPr>
            <a:normAutofit/>
          </a:bodyPr>
          <a:lstStyle/>
          <a:p>
            <a:pPr marL="0" lvl="0" indent="0">
              <a:buNone/>
              <a:tabLst>
                <a:tab pos="269875" algn="l"/>
              </a:tabLs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Словарь эпитетов марийского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языка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https://dict.fu-lab.ru/dict?id=997706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  <a:tabLst>
                <a:tab pos="269875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Словарь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сравнений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марийского языка </a:t>
            </a:r>
          </a:p>
          <a:p>
            <a:pPr marL="0" lvl="0" indent="0">
              <a:buNone/>
              <a:tabLst>
                <a:tab pos="269875" algn="l"/>
              </a:tabLst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://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dict.fu-lab.ru/dict?id=955582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050" name="Picture 2" descr="https://dict.fu-lab.ru/sites/default/files/KRQ2-9ufYBE_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79" y="3419995"/>
            <a:ext cx="2385591" cy="33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373" y="692696"/>
            <a:ext cx="2376264" cy="3330288"/>
          </a:xfrm>
          <a:prstGeom prst="rect">
            <a:avLst/>
          </a:prstGeom>
        </p:spPr>
      </p:pic>
      <p:pic>
        <p:nvPicPr>
          <p:cNvPr id="7" name="Picture 2" descr="https://dict.fu-lab.ru/sites/default/files/KRQ2-9ufYBE_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22" y="3175554"/>
            <a:ext cx="2385591" cy="33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dict.fu-lab.ru/sites/default/files/KRQ2-9ufYBE_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66" y="2994084"/>
            <a:ext cx="2385591" cy="33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522905"/>
            <a:ext cx="2376264" cy="3330288"/>
          </a:xfrm>
          <a:prstGeom prst="rect">
            <a:avLst/>
          </a:prstGeom>
        </p:spPr>
      </p:pic>
      <p:sp>
        <p:nvSpPr>
          <p:cNvPr id="11" name="Двойная стрелка влево/вверх 10"/>
          <p:cNvSpPr/>
          <p:nvPr/>
        </p:nvSpPr>
        <p:spPr>
          <a:xfrm>
            <a:off x="5063368" y="4303546"/>
            <a:ext cx="1218914" cy="1074304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Объект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059" y="335602"/>
            <a:ext cx="2376264" cy="33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/>
                <a:ea typeface="Calibri"/>
                <a:cs typeface="Times New Roman"/>
              </a:rPr>
              <a:t>Словарь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эпитетов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марийского языка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704" y="1196752"/>
            <a:ext cx="8496944" cy="5328592"/>
          </a:xfrm>
        </p:spPr>
        <p:txBody>
          <a:bodyPr>
            <a:normAutofit lnSpcReduction="10000"/>
          </a:bodyPr>
          <a:lstStyle/>
          <a:p>
            <a:pPr marL="0" indent="342900" algn="just">
              <a:spcAft>
                <a:spcPts val="0"/>
              </a:spcAft>
              <a:buNone/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Цель проекта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аккумулированная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репрезентация выразительного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потенциала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марийского языка на примере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эпитетов.</a:t>
            </a:r>
          </a:p>
          <a:p>
            <a:pPr marL="0" indent="342900" algn="just">
              <a:spcAft>
                <a:spcPts val="0"/>
              </a:spcAft>
              <a:buNone/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Задачи 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проекта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:</a:t>
            </a:r>
            <a:endParaRPr lang="ru-RU" sz="2000" dirty="0">
              <a:ea typeface="Calibri"/>
              <a:cs typeface="Times New Roman"/>
            </a:endParaRP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AutoNum type="arabicParenR"/>
              <a:tabLst>
                <a:tab pos="270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регистрация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литературное иллюстрирование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характеризующих определений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обстоятельств (эпитетов);</a:t>
            </a: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AutoNum type="arabicParenR"/>
              <a:tabLst>
                <a:tab pos="27051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репрезентация выразительного потенциала марийского языка (литературного лугово-восточного); </a:t>
            </a: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270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репрезентация мастерства марийских писателей, своеобразия их стиля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270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предоставление образцов экспрессивных ресурсов марийского языка всем, кто интересуется языками в целом, в особенности начинающим писателям; 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270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расширение присутствия марийского языка в информационном пространстве; 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7313" indent="0" algn="just">
              <a:lnSpc>
                <a:spcPct val="120000"/>
              </a:lnSpc>
              <a:spcAft>
                <a:spcPts val="0"/>
              </a:spcAft>
              <a:buNone/>
              <a:tabLst>
                <a:tab pos="270510" algn="l"/>
              </a:tabLs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вклад в теорию и практику составления словарей.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AutoNum type="arabicParenR"/>
            </a:pPr>
            <a:endParaRPr lang="ru-RU" sz="20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384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словаря: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марийские народные песни,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поэтические произведения классиков, признанных, а также начинающих авторов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словарь включены: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народно-поэтические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общеязыковые эпитеты,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индивидуально-авторские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эпитеты. </a:t>
            </a:r>
          </a:p>
        </p:txBody>
      </p:sp>
    </p:spTree>
    <p:extLst>
      <p:ext uri="{BB962C8B-B14F-4D97-AF65-F5344CB8AC3E}">
        <p14:creationId xmlns:p14="http://schemas.microsoft.com/office/powerpoint/2010/main" val="91800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8871386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7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42" y="548680"/>
            <a:ext cx="8984566" cy="561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7887" y="188640"/>
            <a:ext cx="4312105" cy="593752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-apple-system"/>
              </a:rPr>
              <a:t> 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83" y="946381"/>
            <a:ext cx="5099771" cy="38248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https://sun7-6.userapi.com/impg/XwzIb3eCcqtOKjdpgSzxSPvOSodd8-INmV3x6w/PBYMD6J6Els.jpg?size=1280x960&amp;quality=96&amp;sign=04790a7f8a4a55242e3bed4c9c3fe3b5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6" r="146"/>
          <a:stretch/>
        </p:blipFill>
        <p:spPr bwMode="auto">
          <a:xfrm>
            <a:off x="4310555" y="2958666"/>
            <a:ext cx="4833445" cy="36250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6.userapi.com/impg/XnpN_y-ih66AT8xBHqTtSWqrsBGop7_2IjdQtA/Avph1q16ICM.jpg?size=1280x960&amp;quality=96&amp;sign=48367034935776ae873eee63c09e2fb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7883" y="3798045"/>
            <a:ext cx="4114479" cy="30858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5" y="476672"/>
            <a:ext cx="8451633" cy="5649491"/>
          </a:xfrm>
        </p:spPr>
        <p:txBody>
          <a:bodyPr/>
          <a:lstStyle/>
          <a:p>
            <a:pPr>
              <a:tabLst>
                <a:tab pos="714375" algn="l"/>
              </a:tabLst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словаря (26.04.2022)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19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42617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  <a:t>Всероссийская</a:t>
            </a:r>
            <a:b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  <a:t>научно-практическая конференция </a:t>
            </a:r>
            <a:b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  <a:t> «МАРИЙСКАЯ ТРАДИЦИОННАЯ РЕЛИГИЯ:</a:t>
            </a:r>
            <a:b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  <a:t>ИСТОРИЯ И СОВРЕМЕННОСТЬ</a:t>
            </a:r>
            <a:r>
              <a:rPr lang="ru-RU" sz="2000" b="1" dirty="0" smtClean="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+mn-cs"/>
              </a:rPr>
              <a:t>» </a:t>
            </a:r>
            <a:endParaRPr lang="ru-RU" sz="2000" b="1" dirty="0">
              <a:solidFill>
                <a:schemeClr val="tx2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568952" cy="4680520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трансформация мифологических и религиозных воззрений народов Урало-Поволжья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Марийская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Традиционная Религия как объект социально-гуманитарного познания 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Марийская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Традиционная Религия и общество </a:t>
            </a:r>
            <a:endParaRPr lang="ru-RU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конференции: 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https://inlnk.ru/w4j5j9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9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287" y="217429"/>
            <a:ext cx="4309868" cy="323240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62" y="260183"/>
            <a:ext cx="4283968" cy="32129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41" y="3589959"/>
            <a:ext cx="4331689" cy="324876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22" y="3597963"/>
            <a:ext cx="4357388" cy="32680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9127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8" y="296652"/>
            <a:ext cx="4104456" cy="30783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09255"/>
            <a:ext cx="3995936" cy="29969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1" y="3622794"/>
            <a:ext cx="4091947" cy="30689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267506"/>
            <a:ext cx="4067944" cy="29452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3240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94689"/>
            <a:ext cx="4109709" cy="30822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89" y="3476906"/>
            <a:ext cx="4224469" cy="31683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48" y="110055"/>
            <a:ext cx="4199844" cy="31498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9709"/>
            <a:ext cx="4195684" cy="31467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707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16" y="271019"/>
            <a:ext cx="4178916" cy="31341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" y="271019"/>
            <a:ext cx="4178916" cy="31341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16" y="3556564"/>
            <a:ext cx="4213708" cy="316028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2" y="3556565"/>
            <a:ext cx="4145571" cy="310917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17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91484"/>
            <a:ext cx="9256872" cy="604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5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</a:t>
            </a:r>
            <a:endParaRPr lang="ru-RU" dirty="0">
              <a:solidFill>
                <a:srgbClr val="7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844824"/>
            <a:ext cx="684076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600"/>
              </a:spcBef>
            </a:pPr>
            <a:r>
              <a:rPr lang="ru-RU" sz="3200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Алексеевна Абукаева</a:t>
            </a:r>
          </a:p>
          <a:p>
            <a:pPr lvl="0" algn="ctr">
              <a:lnSpc>
                <a:spcPct val="150000"/>
              </a:lnSpc>
              <a:spcBef>
                <a:spcPts val="600"/>
              </a:spcBef>
            </a:pPr>
            <a:r>
              <a:rPr lang="ru-RU" sz="2400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тел.: +7 937 113 0277, эл. адрес: </a:t>
            </a:r>
            <a:r>
              <a:rPr lang="en-US" sz="2400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sylne@mail.ru</a:t>
            </a:r>
            <a:endParaRPr lang="ru-RU" sz="2400" dirty="0">
              <a:solidFill>
                <a:srgbClr val="A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5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194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Calibri</vt:lpstr>
      <vt:lpstr>Cambria</vt:lpstr>
      <vt:lpstr>Times New Roman</vt:lpstr>
      <vt:lpstr>Тема Office</vt:lpstr>
      <vt:lpstr>                                                         Марийский научно-исследовательский институт  языка, литературы и истории им. В.М.Васильева                                                          </vt:lpstr>
      <vt:lpstr>Презентация PowerPoint</vt:lpstr>
      <vt:lpstr>Презентация PowerPoint</vt:lpstr>
      <vt:lpstr>Словарь эпитетов марийского языка</vt:lpstr>
      <vt:lpstr>Презентация PowerPoint</vt:lpstr>
      <vt:lpstr>Презентация PowerPoint</vt:lpstr>
      <vt:lpstr>Презентация PowerPoint</vt:lpstr>
      <vt:lpstr>Презентация PowerPoint</vt:lpstr>
      <vt:lpstr>Всероссийская научно-практическая конференция   «МАРИЙСКАЯ ТРАДИЦИОННАЯ РЕЛИГИЯ: ИСТОРИЯ И СОВРЕМЕННОСТЬ»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Luba</dc:creator>
  <cp:lastModifiedBy>Любовь</cp:lastModifiedBy>
  <cp:revision>102</cp:revision>
  <dcterms:created xsi:type="dcterms:W3CDTF">2013-03-13T12:50:36Z</dcterms:created>
  <dcterms:modified xsi:type="dcterms:W3CDTF">2022-12-23T12:08:46Z</dcterms:modified>
</cp:coreProperties>
</file>