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3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6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011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14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99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663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224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53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93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02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612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89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158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7DC9F-7CFE-4AA1-813E-80628DB31230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448BC-D7C6-4E42-8F8C-0EF41610F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12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21271" y="826718"/>
            <a:ext cx="797072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spc="-1" dirty="0">
                <a:solidFill>
                  <a:srgbClr val="FF0000"/>
                </a:solidFill>
                <a:ea typeface="DejaVu Sans"/>
              </a:rPr>
              <a:t>Языки России в киберпространстве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3047" y="4295094"/>
            <a:ext cx="111231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5400" b="1" i="1" spc="-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DejaVu Sans"/>
              </a:rPr>
              <a:t>Андрей </a:t>
            </a:r>
            <a:r>
              <a:rPr lang="ru-RU" sz="5400" b="1" i="1" spc="-1" dirty="0" err="1">
                <a:solidFill>
                  <a:schemeClr val="accent2">
                    <a:lumMod val="75000"/>
                  </a:schemeClr>
                </a:solidFill>
                <a:latin typeface="Times New Roman"/>
                <a:ea typeface="DejaVu Sans"/>
              </a:rPr>
              <a:t>Чемышев</a:t>
            </a:r>
            <a:r>
              <a:rPr lang="ru-RU" sz="5400" spc="-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DejaVu Sans"/>
              </a:rPr>
              <a:t>, </a:t>
            </a:r>
            <a:endParaRPr lang="ru-RU" sz="5400" spc="-1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3600" spc="-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DejaVu Sans"/>
              </a:rPr>
              <a:t>Марийский научно-исследовательский институт языка, литературы и истории им. В.М. Васильева</a:t>
            </a:r>
            <a:endParaRPr lang="ru-RU" sz="3600" spc="-1" dirty="0">
              <a:solidFill>
                <a:schemeClr val="accent2">
                  <a:lumMod val="5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3449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21271" y="263047"/>
            <a:ext cx="79707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Инструментарии: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7995" y="1565753"/>
            <a:ext cx="890600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PingFang SC"/>
              </a:rPr>
              <a:t>1. Раскладки клавиатуры</a:t>
            </a:r>
            <a:r>
              <a:rPr lang="en-US" sz="4000" b="1" spc="-1" dirty="0" smtClean="0">
                <a:solidFill>
                  <a:schemeClr val="accent2">
                    <a:lumMod val="75000"/>
                  </a:schemeClr>
                </a:solidFill>
                <a:ea typeface="PingFang SC"/>
              </a:rPr>
              <a:t>, </a:t>
            </a: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PingFang SC"/>
              </a:rPr>
              <a:t>символы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PingFang SC"/>
              </a:rPr>
              <a:t>2. Электронные словари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PingFang SC"/>
              </a:rPr>
              <a:t>3. Системы проверки правописания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PingFang SC"/>
              </a:rPr>
              <a:t>4. Машинные </a:t>
            </a: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PingFang SC"/>
              </a:rPr>
              <a:t>переводчики</a:t>
            </a:r>
          </a:p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5. Поисковые системы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PingFang SC"/>
              </a:rPr>
              <a:t>6. </a:t>
            </a:r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PingFang SC"/>
              </a:rPr>
              <a:t>Синтезаторы речи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7</a:t>
            </a: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. </a:t>
            </a:r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Распознаватели речи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8. Использование </a:t>
            </a:r>
            <a:r>
              <a:rPr lang="en-US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AI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3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53" y="0"/>
            <a:ext cx="1052119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05797" y="288099"/>
            <a:ext cx="29686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paratype.ru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9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22" y="0"/>
            <a:ext cx="1047730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05797" y="288099"/>
            <a:ext cx="29686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paratype.ru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17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21271" y="263047"/>
            <a:ext cx="79707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>
                <a:solidFill>
                  <a:srgbClr val="FF0000"/>
                </a:solidFill>
                <a:ea typeface="PingFang SC"/>
              </a:rPr>
              <a:t>Раскладки </a:t>
            </a:r>
            <a:r>
              <a:rPr lang="ru-RU" sz="5400" b="1" spc="-1" dirty="0" smtClean="0">
                <a:solidFill>
                  <a:srgbClr val="FF0000"/>
                </a:solidFill>
                <a:ea typeface="PingFang SC"/>
              </a:rPr>
              <a:t>клавиатуры</a:t>
            </a:r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7995" y="1565753"/>
            <a:ext cx="89060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PingFang SC"/>
              </a:rPr>
              <a:t>– Windows</a:t>
            </a:r>
          </a:p>
          <a:p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PingFang SC"/>
              </a:rPr>
              <a:t>– Linux</a:t>
            </a:r>
          </a:p>
          <a:p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PingFang SC"/>
              </a:rPr>
              <a:t>– Mac OS</a:t>
            </a:r>
          </a:p>
          <a:p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PingFang SC"/>
              </a:rPr>
              <a:t>– Android</a:t>
            </a:r>
          </a:p>
          <a:p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PingFang SC"/>
              </a:rPr>
              <a:t>– iOS</a:t>
            </a:r>
          </a:p>
          <a:p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PingFang SC"/>
              </a:rPr>
              <a:t>– virtual </a:t>
            </a:r>
            <a:r>
              <a:rPr lang="en-US" sz="4000" b="1" spc="-1" dirty="0" smtClean="0">
                <a:solidFill>
                  <a:schemeClr val="accent2">
                    <a:lumMod val="75000"/>
                  </a:schemeClr>
                </a:solidFill>
                <a:ea typeface="PingFang SC"/>
              </a:rPr>
              <a:t>keyboard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175"/>
          <p:cNvPicPr/>
          <p:nvPr/>
        </p:nvPicPr>
        <p:blipFill>
          <a:blip r:embed="rId3"/>
          <a:stretch/>
        </p:blipFill>
        <p:spPr>
          <a:xfrm>
            <a:off x="4667820" y="1998127"/>
            <a:ext cx="6968860" cy="3864053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69343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24" y="0"/>
            <a:ext cx="1060255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55901" y="5824604"/>
            <a:ext cx="32066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d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ict.fu-lab.ru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60723" y="288099"/>
            <a:ext cx="70020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Электронные словари: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49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16" y="0"/>
            <a:ext cx="108050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55901" y="5824604"/>
            <a:ext cx="32066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d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ict.fu-lab.ru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60723" y="288099"/>
            <a:ext cx="70020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Электронные словари: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28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56734" y="5824604"/>
            <a:ext cx="2805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mari-lab.ru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02674" y="288099"/>
            <a:ext cx="48600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 err="1" smtClean="0">
                <a:solidFill>
                  <a:srgbClr val="FF0000"/>
                </a:solidFill>
                <a:ea typeface="DejaVu Sans"/>
              </a:rPr>
              <a:t>Спелл-чекеры</a:t>
            </a:r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: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7" name="Рисунок 222"/>
          <p:cNvPicPr/>
          <p:nvPr/>
        </p:nvPicPr>
        <p:blipFill>
          <a:blip r:embed="rId3"/>
          <a:stretch/>
        </p:blipFill>
        <p:spPr>
          <a:xfrm>
            <a:off x="2170781" y="2054324"/>
            <a:ext cx="8011440" cy="3770280"/>
          </a:xfrm>
          <a:prstGeom prst="rect">
            <a:avLst/>
          </a:prstGeom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19907" y="1064712"/>
            <a:ext cx="32882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— </a:t>
            </a:r>
            <a:r>
              <a:rPr lang="ru-RU" sz="4000" b="1" spc="-1" dirty="0" err="1">
                <a:solidFill>
                  <a:schemeClr val="accent2">
                    <a:lumMod val="75000"/>
                  </a:schemeClr>
                </a:solidFill>
                <a:ea typeface="DejaVu Sans"/>
              </a:rPr>
              <a:t>LibreOffice</a:t>
            </a:r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: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26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302674" y="288099"/>
            <a:ext cx="48600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 err="1" smtClean="0">
                <a:solidFill>
                  <a:srgbClr val="FF0000"/>
                </a:solidFill>
                <a:ea typeface="DejaVu Sans"/>
              </a:rPr>
              <a:t>Спелл-чекеры</a:t>
            </a:r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9907" y="1064712"/>
            <a:ext cx="32882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— онлайн: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229"/>
          <p:cNvPicPr/>
          <p:nvPr/>
        </p:nvPicPr>
        <p:blipFill>
          <a:blip r:embed="rId3"/>
          <a:stretch/>
        </p:blipFill>
        <p:spPr>
          <a:xfrm>
            <a:off x="162838" y="1772598"/>
            <a:ext cx="9142920" cy="4897800"/>
          </a:xfrm>
          <a:prstGeom prst="rect">
            <a:avLst/>
          </a:prstGeom>
          <a:ln w="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991605" y="4359062"/>
            <a:ext cx="40709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spell.mari-lab.ru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8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171167" y="288099"/>
            <a:ext cx="79916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Машинные переводчики: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151" y="1211429"/>
            <a:ext cx="56431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— </a:t>
            </a:r>
            <a:r>
              <a:rPr lang="ru-RU" sz="4000" b="1" spc="-1" dirty="0" err="1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Яндекс.Переводчик</a:t>
            </a: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: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Рисунок 237"/>
          <p:cNvPicPr/>
          <p:nvPr/>
        </p:nvPicPr>
        <p:blipFill>
          <a:blip r:embed="rId3"/>
          <a:stretch/>
        </p:blipFill>
        <p:spPr>
          <a:xfrm>
            <a:off x="313150" y="2016690"/>
            <a:ext cx="9807879" cy="4349732"/>
          </a:xfrm>
          <a:prstGeom prst="rect">
            <a:avLst/>
          </a:prstGeom>
          <a:ln w="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240045" y="5799555"/>
            <a:ext cx="4697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translate.yandex.ru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71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171167" y="288099"/>
            <a:ext cx="79916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Машинные переводчики: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0417" y="1035470"/>
            <a:ext cx="60500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— параллельный корпус: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16" y="1668200"/>
            <a:ext cx="10534389" cy="51146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06421" y="5799555"/>
            <a:ext cx="28308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mari-lab.ru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04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974915" y="288099"/>
            <a:ext cx="61878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Синтезаторы речи: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0417" y="1035470"/>
            <a:ext cx="93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— обученная модель на </a:t>
            </a:r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Google/</a:t>
            </a:r>
            <a:r>
              <a:rPr lang="en-US" sz="4000" b="1" spc="-1" dirty="0" err="1">
                <a:solidFill>
                  <a:schemeClr val="accent2">
                    <a:lumMod val="75000"/>
                  </a:schemeClr>
                </a:solidFill>
                <a:ea typeface="DejaVu Sans"/>
              </a:rPr>
              <a:t>Tacatron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Рисунок 269"/>
          <p:cNvPicPr/>
          <p:nvPr/>
        </p:nvPicPr>
        <p:blipFill>
          <a:blip r:embed="rId3"/>
          <a:stretch/>
        </p:blipFill>
        <p:spPr>
          <a:xfrm>
            <a:off x="112088" y="1743356"/>
            <a:ext cx="9833578" cy="4957684"/>
          </a:xfrm>
          <a:prstGeom prst="rect">
            <a:avLst/>
          </a:prstGeom>
          <a:ln w="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9106421" y="5799555"/>
            <a:ext cx="28308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mari-lab.ru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32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260933" y="288099"/>
            <a:ext cx="6901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>
                <a:solidFill>
                  <a:srgbClr val="FF0000"/>
                </a:solidFill>
                <a:ea typeface="DejaVu Sans"/>
              </a:rPr>
              <a:t>Распознавание </a:t>
            </a:r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речи: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0417" y="1035470"/>
            <a:ext cx="93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— </a:t>
            </a:r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Mozilla Common </a:t>
            </a:r>
            <a:r>
              <a:rPr lang="en-US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Voice</a:t>
            </a: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: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Google Shape;86;p18"/>
          <p:cNvPicPr/>
          <p:nvPr/>
        </p:nvPicPr>
        <p:blipFill>
          <a:blip r:embed="rId3"/>
          <a:stretch/>
        </p:blipFill>
        <p:spPr>
          <a:xfrm>
            <a:off x="152280" y="1655674"/>
            <a:ext cx="9392553" cy="5114284"/>
          </a:xfrm>
          <a:prstGeom prst="rect">
            <a:avLst/>
          </a:prstGeom>
          <a:ln w="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912285" y="5774503"/>
            <a:ext cx="6250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commonvoice.mozilla.org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2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260933" y="288099"/>
            <a:ext cx="6901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>
                <a:solidFill>
                  <a:srgbClr val="FF0000"/>
                </a:solidFill>
                <a:ea typeface="DejaVu Sans"/>
              </a:rPr>
              <a:t>Распознавание </a:t>
            </a:r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речи: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0417" y="1035470"/>
            <a:ext cx="93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–</a:t>
            </a: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 </a:t>
            </a:r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Mozilla Common </a:t>
            </a:r>
            <a:r>
              <a:rPr lang="en-US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Voice</a:t>
            </a: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: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Google Shape;91;p19"/>
          <p:cNvPicPr/>
          <p:nvPr/>
        </p:nvPicPr>
        <p:blipFill>
          <a:blip r:embed="rId3"/>
          <a:stretch/>
        </p:blipFill>
        <p:spPr>
          <a:xfrm>
            <a:off x="187890" y="1628384"/>
            <a:ext cx="9118946" cy="5139212"/>
          </a:xfrm>
          <a:prstGeom prst="rect">
            <a:avLst/>
          </a:prstGeom>
          <a:ln w="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912285" y="5736924"/>
            <a:ext cx="6250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commonvoice.mozilla.org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6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260933" y="288099"/>
            <a:ext cx="6901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>
                <a:solidFill>
                  <a:srgbClr val="FF0000"/>
                </a:solidFill>
                <a:ea typeface="DejaVu Sans"/>
              </a:rPr>
              <a:t>Распознавание </a:t>
            </a:r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речи: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0417" y="1035470"/>
            <a:ext cx="9344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–</a:t>
            </a: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 </a:t>
            </a:r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Mozilla Common </a:t>
            </a:r>
            <a:r>
              <a:rPr lang="en-US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Voice</a:t>
            </a: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: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Google Shape;96;p20"/>
          <p:cNvPicPr/>
          <p:nvPr/>
        </p:nvPicPr>
        <p:blipFill>
          <a:blip r:embed="rId3"/>
          <a:stretch/>
        </p:blipFill>
        <p:spPr>
          <a:xfrm>
            <a:off x="212942" y="1640910"/>
            <a:ext cx="9081369" cy="5096446"/>
          </a:xfrm>
          <a:prstGeom prst="rect">
            <a:avLst/>
          </a:prstGeom>
          <a:ln w="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912284" y="5473879"/>
            <a:ext cx="6250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commonvoice.mozilla.org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60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912283" y="288099"/>
            <a:ext cx="62504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 smtClean="0">
                <a:solidFill>
                  <a:srgbClr val="FF0000"/>
                </a:solidFill>
                <a:ea typeface="DejaVu Sans"/>
              </a:rPr>
              <a:t>Перспективы: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1770" y="1862188"/>
            <a:ext cx="93444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– голосовые помощники</a:t>
            </a:r>
          </a:p>
          <a:p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– система автоматического перевода аудио- и </a:t>
            </a:r>
            <a:r>
              <a:rPr lang="ru-RU" sz="4000" b="1" spc="-1" dirty="0" err="1">
                <a:solidFill>
                  <a:schemeClr val="accent2">
                    <a:lumMod val="75000"/>
                  </a:schemeClr>
                </a:solidFill>
                <a:ea typeface="DejaVu Sans"/>
              </a:rPr>
              <a:t>видеоконтента</a:t>
            </a:r>
            <a:r>
              <a:rPr lang="ru-RU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 с одного языка на </a:t>
            </a:r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другой</a:t>
            </a:r>
          </a:p>
          <a:p>
            <a:r>
              <a:rPr lang="ru-RU" sz="4000" b="1" spc="-1" dirty="0" smtClean="0">
                <a:solidFill>
                  <a:schemeClr val="accent2">
                    <a:lumMod val="75000"/>
                  </a:schemeClr>
                </a:solidFill>
                <a:ea typeface="DejaVu Sans"/>
              </a:rPr>
              <a:t>– …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4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84317" y="1632473"/>
            <a:ext cx="42337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spc="-1" dirty="0" smtClean="0">
                <a:solidFill>
                  <a:srgbClr val="FF0000"/>
                </a:solidFill>
                <a:ea typeface="DejaVu Sans"/>
              </a:rPr>
              <a:t>Тау!</a:t>
            </a:r>
            <a:endParaRPr lang="ru-RU" sz="80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8099" y="5795361"/>
            <a:ext cx="49227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vk.com/</a:t>
            </a:r>
            <a:r>
              <a:rPr lang="en-US" sz="4000" b="1" spc="-1" dirty="0" err="1">
                <a:solidFill>
                  <a:schemeClr val="accent2">
                    <a:lumMod val="75000"/>
                  </a:schemeClr>
                </a:solidFill>
                <a:ea typeface="DejaVu Sans"/>
              </a:rPr>
              <a:t>a.chemyshev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/>
          <a:stretch/>
        </p:blipFill>
        <p:spPr>
          <a:xfrm>
            <a:off x="8353125" y="3056844"/>
            <a:ext cx="3600000" cy="3600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07116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84316" y="1632473"/>
            <a:ext cx="65135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spc="-1" dirty="0" err="1" smtClean="0">
                <a:solidFill>
                  <a:srgbClr val="FF0000"/>
                </a:solidFill>
                <a:ea typeface="DejaVu Sans"/>
              </a:rPr>
              <a:t>Чеверын</a:t>
            </a:r>
            <a:r>
              <a:rPr lang="ru-RU" sz="8000" b="1" spc="-1" dirty="0" smtClean="0">
                <a:solidFill>
                  <a:srgbClr val="FF0000"/>
                </a:solidFill>
                <a:ea typeface="DejaVu Sans"/>
              </a:rPr>
              <a:t>!</a:t>
            </a:r>
            <a:endParaRPr lang="ru-RU" sz="80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8099" y="5795361"/>
            <a:ext cx="49227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spc="-1" dirty="0">
                <a:solidFill>
                  <a:schemeClr val="accent2">
                    <a:lumMod val="75000"/>
                  </a:schemeClr>
                </a:solidFill>
                <a:ea typeface="DejaVu Sans"/>
              </a:rPr>
              <a:t>vk.com/</a:t>
            </a:r>
            <a:r>
              <a:rPr lang="en-US" sz="4000" b="1" spc="-1" dirty="0" err="1">
                <a:solidFill>
                  <a:schemeClr val="accent2">
                    <a:lumMod val="75000"/>
                  </a:schemeClr>
                </a:solidFill>
                <a:ea typeface="DejaVu Sans"/>
              </a:rPr>
              <a:t>a.chemyshev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/>
          <a:stretch/>
        </p:blipFill>
        <p:spPr>
          <a:xfrm>
            <a:off x="8353125" y="3056844"/>
            <a:ext cx="3600000" cy="3600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40800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143</Words>
  <Application>Microsoft Office PowerPoint</Application>
  <PresentationFormat>Широкоэкранный</PresentationFormat>
  <Paragraphs>51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DejaVu Sans</vt:lpstr>
      <vt:lpstr>PingFang SC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</dc:creator>
  <cp:lastModifiedBy>Андрей</cp:lastModifiedBy>
  <cp:revision>11</cp:revision>
  <dcterms:created xsi:type="dcterms:W3CDTF">2022-11-23T08:46:08Z</dcterms:created>
  <dcterms:modified xsi:type="dcterms:W3CDTF">2022-11-24T11:37:06Z</dcterms:modified>
</cp:coreProperties>
</file>